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2" autoAdjust="0"/>
    <p:restoredTop sz="94660"/>
  </p:normalViewPr>
  <p:slideViewPr>
    <p:cSldViewPr>
      <p:cViewPr>
        <p:scale>
          <a:sx n="66" d="100"/>
          <a:sy n="66" d="100"/>
        </p:scale>
        <p:origin x="-142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40E85-6E08-4CDA-864C-217B275F8B4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5B7FF-0F34-4E14-85EA-092EFF5B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268" y="0"/>
            <a:ext cx="1697732" cy="95210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3" y="5049"/>
            <a:ext cx="3071614" cy="990654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reflection stA="0" endPos="65000" dist="50800" dir="5400000" sy="-100000" algn="bl" rotWithShape="0"/>
            <a:softEdge rad="63500"/>
          </a:effec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Diffused trans="8000"/>
                    </a14:imgEffect>
                    <a14:imgEffect>
                      <a14:sharpenSoften amount="-40000"/>
                    </a14:imgEffect>
                    <a14:imgEffect>
                      <a14:saturation sat="1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68" t="18025" r="18312" b="27290"/>
          <a:stretch/>
        </p:blipFill>
        <p:spPr bwMode="auto">
          <a:xfrm>
            <a:off x="178447" y="755620"/>
            <a:ext cx="8957371" cy="613235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 smtClean="0"/>
              <a:t>ARIA – UBB 14.11.2014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8000"/>
                    </a14:imgEffect>
                    <a14:imgEffect>
                      <a14:sharpenSoften amount="-40000"/>
                    </a14:imgEffect>
                    <a14:imgEffect>
                      <a14:saturation sat="1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68" t="18025" r="18312" b="27290"/>
          <a:stretch/>
        </p:blipFill>
        <p:spPr bwMode="auto">
          <a:xfrm>
            <a:off x="178447" y="755620"/>
            <a:ext cx="8957371" cy="613235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8000"/>
                    </a14:imgEffect>
                    <a14:imgEffect>
                      <a14:sharpenSoften amount="-40000"/>
                    </a14:imgEffect>
                    <a14:imgEffect>
                      <a14:saturation sat="1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68" t="18025" r="18312" b="27290"/>
          <a:stretch/>
        </p:blipFill>
        <p:spPr bwMode="auto">
          <a:xfrm>
            <a:off x="178447" y="755620"/>
            <a:ext cx="8957371" cy="613235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csc.centre.ubbcluj.ro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57F993-A00E-491A-A20F-54385DD733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c.centre.ubbcluj.ro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1"/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331567"/>
          </a:xfrm>
        </p:spPr>
        <p:txBody>
          <a:bodyPr/>
          <a:lstStyle/>
          <a:p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CSC &amp; IS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Centrul pentru studiul complexității</a:t>
            </a:r>
          </a:p>
          <a:p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Intelligent Systems group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ARIA – UBB 14.11.2014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1"/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Nature inspired metaheuristics</a:t>
            </a:r>
          </a:p>
          <a:p>
            <a:pPr marL="0" indent="0">
              <a:buNone/>
            </a:pPr>
            <a:endParaRPr lang="en-US" dirty="0"/>
          </a:p>
          <a:p>
            <a:r>
              <a:rPr lang="ro-RO" dirty="0"/>
              <a:t>  </a:t>
            </a:r>
            <a:r>
              <a:rPr lang="ro-RO" dirty="0" smtClean="0"/>
              <a:t>Evolutionary </a:t>
            </a:r>
            <a:r>
              <a:rPr lang="ro-RO" dirty="0"/>
              <a:t>computing;</a:t>
            </a:r>
            <a:endParaRPr lang="en-US" dirty="0"/>
          </a:p>
          <a:p>
            <a:r>
              <a:rPr lang="ro-RO" dirty="0"/>
              <a:t>  </a:t>
            </a:r>
            <a:r>
              <a:rPr lang="ro-RO" dirty="0" smtClean="0"/>
              <a:t>Differential </a:t>
            </a:r>
            <a:r>
              <a:rPr lang="ro-RO" dirty="0"/>
              <a:t>evolution</a:t>
            </a:r>
            <a:r>
              <a:rPr lang="ro-RO" dirty="0" smtClean="0"/>
              <a:t>;</a:t>
            </a:r>
          </a:p>
          <a:p>
            <a:r>
              <a:rPr lang="ro-RO" dirty="0" smtClean="0"/>
              <a:t>  Swarm intelligence;</a:t>
            </a:r>
            <a:endParaRPr lang="en-US" dirty="0"/>
          </a:p>
          <a:p>
            <a:r>
              <a:rPr lang="ro-RO" dirty="0"/>
              <a:t>  </a:t>
            </a:r>
            <a:r>
              <a:rPr lang="ro-RO" dirty="0" smtClean="0"/>
              <a:t>Ant </a:t>
            </a:r>
            <a:r>
              <a:rPr lang="ro-RO" dirty="0"/>
              <a:t>colony optimization;</a:t>
            </a:r>
            <a:endParaRPr lang="en-US" dirty="0"/>
          </a:p>
          <a:p>
            <a:r>
              <a:rPr lang="ro-RO" dirty="0"/>
              <a:t>  </a:t>
            </a:r>
            <a:r>
              <a:rPr lang="ro-RO" dirty="0" smtClean="0"/>
              <a:t>Hybrid </a:t>
            </a:r>
            <a:r>
              <a:rPr lang="ro-RO" dirty="0"/>
              <a:t>methods;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Meta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heuristics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1"/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Optimization and decision making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dirty="0" smtClean="0"/>
              <a:t>Large scale optimization;</a:t>
            </a:r>
            <a:endParaRPr lang="en-US" dirty="0" smtClean="0"/>
          </a:p>
          <a:p>
            <a:r>
              <a:rPr lang="ro-RO" dirty="0" smtClean="0"/>
              <a:t>Multiobjective optimization;</a:t>
            </a:r>
          </a:p>
          <a:p>
            <a:pPr marL="0" indent="0">
              <a:buNone/>
            </a:pPr>
            <a:r>
              <a:rPr lang="ro-RO" dirty="0" smtClean="0"/>
              <a:t>           Manyobjective optimization;</a:t>
            </a:r>
            <a:endParaRPr lang="en-US" dirty="0" smtClean="0"/>
          </a:p>
          <a:p>
            <a:r>
              <a:rPr lang="ro-RO" dirty="0" smtClean="0"/>
              <a:t>Combinatorial optimization;</a:t>
            </a:r>
            <a:endParaRPr lang="en-US" dirty="0" smtClean="0"/>
          </a:p>
          <a:p>
            <a:r>
              <a:rPr lang="ro-RO" dirty="0" smtClean="0"/>
              <a:t>Real world applications;</a:t>
            </a:r>
          </a:p>
          <a:p>
            <a:pPr marL="0" indent="0">
              <a:buNone/>
            </a:pPr>
            <a:r>
              <a:rPr lang="ro-RO" dirty="0" smtClean="0"/>
              <a:t>	Quality of services;</a:t>
            </a:r>
          </a:p>
          <a:p>
            <a:pPr marL="0" indent="0">
              <a:buNone/>
            </a:pPr>
            <a:r>
              <a:rPr lang="ro-RO" dirty="0" smtClean="0"/>
              <a:t>	Adaptive web service composition;</a:t>
            </a:r>
            <a:endParaRPr lang="en-US" dirty="0" smtClean="0"/>
          </a:p>
          <a:p>
            <a:r>
              <a:rPr lang="ro-RO" dirty="0" smtClean="0"/>
              <a:t>Strategic interactions (SI);</a:t>
            </a:r>
            <a:endParaRPr lang="en-US" dirty="0" smtClean="0"/>
          </a:p>
          <a:p>
            <a:pPr marL="0" indent="0">
              <a:buNone/>
            </a:pPr>
            <a:r>
              <a:rPr lang="ro-RO" dirty="0" smtClean="0"/>
              <a:t>	Multicriteria decision making;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2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1"/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Algorithmic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ame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heory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dirty="0" smtClean="0"/>
          </a:p>
          <a:p>
            <a:r>
              <a:rPr lang="ro-RO" dirty="0" smtClean="0"/>
              <a:t>Evolutionary </a:t>
            </a:r>
            <a:r>
              <a:rPr lang="ro-RO" dirty="0"/>
              <a:t>equilibrium detection;</a:t>
            </a:r>
            <a:endParaRPr lang="en-US" dirty="0"/>
          </a:p>
          <a:p>
            <a:r>
              <a:rPr lang="ro-RO" dirty="0" smtClean="0"/>
              <a:t>Many-player </a:t>
            </a:r>
            <a:r>
              <a:rPr lang="ro-RO" dirty="0"/>
              <a:t>games;</a:t>
            </a:r>
            <a:endParaRPr lang="en-US" dirty="0"/>
          </a:p>
          <a:p>
            <a:r>
              <a:rPr lang="ro-RO" dirty="0" smtClean="0"/>
              <a:t>Games </a:t>
            </a:r>
            <a:r>
              <a:rPr lang="ro-RO" dirty="0"/>
              <a:t>on </a:t>
            </a:r>
            <a:r>
              <a:rPr lang="ro-RO" dirty="0" smtClean="0"/>
              <a:t>networks</a:t>
            </a:r>
            <a:r>
              <a:rPr lang="ro-RO" dirty="0"/>
              <a:t>,</a:t>
            </a:r>
            <a:r>
              <a:rPr lang="ro-RO" dirty="0" smtClean="0"/>
              <a:t> spatial games;</a:t>
            </a:r>
            <a:endParaRPr lang="en-US" dirty="0"/>
          </a:p>
          <a:p>
            <a:r>
              <a:rPr lang="ro-RO" dirty="0" smtClean="0"/>
              <a:t>Multi-criteria </a:t>
            </a:r>
            <a:r>
              <a:rPr lang="ro-RO" dirty="0"/>
              <a:t>games;</a:t>
            </a:r>
            <a:endParaRPr lang="en-US" dirty="0"/>
          </a:p>
          <a:p>
            <a:r>
              <a:rPr lang="ro-RO" dirty="0" smtClean="0"/>
              <a:t>Nash </a:t>
            </a:r>
            <a:r>
              <a:rPr lang="ro-RO" dirty="0"/>
              <a:t>equilibrium refinements</a:t>
            </a:r>
            <a:r>
              <a:rPr lang="ro-RO" dirty="0" smtClean="0"/>
              <a:t>;</a:t>
            </a:r>
            <a:endParaRPr lang="en-US" dirty="0"/>
          </a:p>
          <a:p>
            <a:r>
              <a:rPr lang="ro-RO" dirty="0" smtClean="0"/>
              <a:t>Applications (cognitive radios, social systems, etc.);</a:t>
            </a:r>
          </a:p>
          <a:p>
            <a:r>
              <a:rPr lang="ro-RO" dirty="0" smtClean="0"/>
              <a:t>Dynamic games;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4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1"/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tx2">
                    <a:lumMod val="75000"/>
                  </a:schemeClr>
                </a:solidFill>
              </a:rPr>
              <a:t>Study of 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complexity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  <a:p>
            <a:r>
              <a:rPr lang="ro-RO" dirty="0" smtClean="0"/>
              <a:t>Game </a:t>
            </a:r>
            <a:r>
              <a:rPr lang="ro-RO" dirty="0"/>
              <a:t>theoretical tools for complexity analysis;</a:t>
            </a:r>
            <a:endParaRPr lang="en-US" dirty="0"/>
          </a:p>
          <a:p>
            <a:r>
              <a:rPr lang="ro-RO" dirty="0" smtClean="0"/>
              <a:t>GT </a:t>
            </a:r>
            <a:r>
              <a:rPr lang="ro-RO" dirty="0"/>
              <a:t>analysis of emergent phenomena and complex systems (environments);</a:t>
            </a:r>
            <a:endParaRPr lang="en-US" dirty="0"/>
          </a:p>
          <a:p>
            <a:r>
              <a:rPr lang="ro-RO" dirty="0" smtClean="0"/>
              <a:t>Structure </a:t>
            </a:r>
            <a:r>
              <a:rPr lang="ro-RO" dirty="0"/>
              <a:t>detection in complex networks;</a:t>
            </a:r>
            <a:endParaRPr lang="en-US" dirty="0"/>
          </a:p>
          <a:p>
            <a:r>
              <a:rPr lang="ro-RO" dirty="0" smtClean="0"/>
              <a:t>Emergence </a:t>
            </a:r>
            <a:r>
              <a:rPr lang="ro-RO" dirty="0"/>
              <a:t>of cooperation intra/inter groups;</a:t>
            </a:r>
            <a:endParaRPr lang="en-US" dirty="0"/>
          </a:p>
          <a:p>
            <a:r>
              <a:rPr lang="ro-RO" dirty="0" smtClean="0"/>
              <a:t>Modeling </a:t>
            </a:r>
            <a:r>
              <a:rPr lang="ro-RO" dirty="0"/>
              <a:t>social interactions;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6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1"/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tx2">
                    <a:lumMod val="75000"/>
                  </a:schemeClr>
                </a:solidFill>
              </a:rPr>
              <a:t>Study of complexity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o-RO" b="1" dirty="0" smtClean="0"/>
          </a:p>
          <a:p>
            <a:pPr marL="0" indent="0">
              <a:buNone/>
            </a:pPr>
            <a:r>
              <a:rPr lang="ro-RO" i="1" dirty="0" smtClean="0"/>
              <a:t>Managing </a:t>
            </a:r>
            <a:r>
              <a:rPr lang="ro-RO" i="1" dirty="0"/>
              <a:t>complexity in wireless communication systems</a:t>
            </a:r>
            <a:endParaRPr lang="en-US" i="1" dirty="0"/>
          </a:p>
          <a:p>
            <a:r>
              <a:rPr lang="ro-RO" dirty="0" smtClean="0"/>
              <a:t>Autonomy </a:t>
            </a:r>
            <a:r>
              <a:rPr lang="ro-RO" dirty="0"/>
              <a:t>vs. regulation in complex emerging environments;</a:t>
            </a:r>
            <a:endParaRPr lang="en-US" dirty="0"/>
          </a:p>
          <a:p>
            <a:r>
              <a:rPr lang="ro-RO" dirty="0" smtClean="0"/>
              <a:t>Rules </a:t>
            </a:r>
            <a:r>
              <a:rPr lang="ro-RO" dirty="0"/>
              <a:t>of behaviour/norms;</a:t>
            </a:r>
            <a:endParaRPr lang="en-US" dirty="0"/>
          </a:p>
          <a:p>
            <a:r>
              <a:rPr lang="ro-RO" dirty="0" smtClean="0"/>
              <a:t>Socio-technical </a:t>
            </a:r>
            <a:r>
              <a:rPr lang="ro-RO" dirty="0"/>
              <a:t>systems </a:t>
            </a:r>
            <a:r>
              <a:rPr lang="ro-RO" dirty="0" smtClean="0"/>
              <a:t> </a:t>
            </a:r>
          </a:p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	and techno-social systems;</a:t>
            </a:r>
          </a:p>
          <a:p>
            <a:r>
              <a:rPr lang="ro-RO" dirty="0" smtClean="0"/>
              <a:t>Interference/mitigation/coordination algorithms in a wireless communications environment;</a:t>
            </a:r>
          </a:p>
          <a:p>
            <a:r>
              <a:rPr lang="ro-RO" dirty="0" smtClean="0"/>
              <a:t>Power allocation game for interference mitigation in a real world experiment testbed;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1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1"/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6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tx2">
                    <a:lumMod val="75000"/>
                  </a:schemeClr>
                </a:solidFill>
              </a:rPr>
              <a:t>Economics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r>
              <a:rPr lang="ro-RO" dirty="0"/>
              <a:t>Computational Economics;</a:t>
            </a:r>
            <a:endParaRPr lang="en-US" dirty="0"/>
          </a:p>
          <a:p>
            <a:r>
              <a:rPr lang="ro-RO" dirty="0"/>
              <a:t>Behavioural Economics; </a:t>
            </a:r>
            <a:endParaRPr lang="en-US" dirty="0"/>
          </a:p>
          <a:p>
            <a:r>
              <a:rPr lang="ro-RO" dirty="0" smtClean="0"/>
              <a:t>Simulations;</a:t>
            </a:r>
          </a:p>
          <a:p>
            <a:endParaRPr lang="ro-RO" dirty="0"/>
          </a:p>
          <a:p>
            <a:r>
              <a:rPr lang="ro-RO" dirty="0"/>
              <a:t>Dynamic </a:t>
            </a:r>
            <a:r>
              <a:rPr lang="ro-RO" dirty="0" smtClean="0"/>
              <a:t>games;</a:t>
            </a:r>
          </a:p>
          <a:p>
            <a:endParaRPr lang="ro-RO" dirty="0" smtClean="0"/>
          </a:p>
          <a:p>
            <a:r>
              <a:rPr lang="ro-RO" dirty="0"/>
              <a:t>Non-equilibrium social sciences;</a:t>
            </a:r>
            <a:endParaRPr lang="en-US" dirty="0"/>
          </a:p>
          <a:p>
            <a:r>
              <a:rPr lang="ro-RO" dirty="0"/>
              <a:t>Non-equilibrium Economics;</a:t>
            </a:r>
            <a:endParaRPr lang="en-US" dirty="0"/>
          </a:p>
          <a:p>
            <a:pPr marL="0" indent="0">
              <a:buNone/>
            </a:pPr>
            <a:r>
              <a:rPr lang="ro-RO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Mul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ţumim pentru atenţie!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  <a:hlinkClick r:id="rId2"/>
              </a:rPr>
              <a:t>csc.centre.ubbcluj.ro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ddumitr@cs.ubbcluj.ro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rodica.lung@econ.ubbcluj.ro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csc.centre.ubbcluj.ro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ARIA – UBB 14.11.2014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356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</TotalTime>
  <Words>229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CSC &amp; IS</vt:lpstr>
      <vt:lpstr> [Meta]heuristics</vt:lpstr>
      <vt:lpstr>Optimization and decision making</vt:lpstr>
      <vt:lpstr>Algorithmic Game Theory</vt:lpstr>
      <vt:lpstr>Study of complexity</vt:lpstr>
      <vt:lpstr>Study of complexity</vt:lpstr>
      <vt:lpstr>Economics</vt:lpstr>
      <vt:lpstr>Mulţumim pentru atenţie!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&amp; IS</dc:title>
  <dc:creator>ro</dc:creator>
  <cp:lastModifiedBy>ro</cp:lastModifiedBy>
  <cp:revision>16</cp:revision>
  <dcterms:created xsi:type="dcterms:W3CDTF">2014-11-13T16:00:14Z</dcterms:created>
  <dcterms:modified xsi:type="dcterms:W3CDTF">2014-11-14T06:26:25Z</dcterms:modified>
</cp:coreProperties>
</file>